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62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6858000" type="screen4x3"/>
  <p:notesSz cx="6858000" cy="9144000"/>
  <p:embeddedFontLst>
    <p:embeddedFont>
      <p:font typeface="Times" panose="02020603050405020304" pitchFamily="18" charset="0"/>
      <p:regular r:id="rId33"/>
      <p:bold r:id="rId34"/>
      <p:italic r:id="rId35"/>
      <p:boldItalic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8" y="3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25970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325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36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252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224" name="Google Shape;2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510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5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242" name="Google Shape;2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82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251" name="Google Shape;2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959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281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267" name="Google Shape;2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65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275" name="Google Shape;2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250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283" name="Google Shape;2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82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636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298" name="Google Shape;2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219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306" name="Google Shape;3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61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316" name="Google Shape;3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503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324" name="Google Shape;3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128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267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340" name="Google Shape;3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599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355" name="Google Shape;35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631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370" name="Google Shape;3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685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385" name="Google Shape;38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32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21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986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458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34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30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079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17.#</a:t>
            </a: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71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2639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2639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2639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6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folHlink"/>
              </a:buClr>
              <a:buSzPts val="5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49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45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45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45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45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45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2639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6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folHlink"/>
              </a:buClr>
              <a:buSzPts val="5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49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45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45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45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45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45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88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004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845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85750" algn="l" rtl="0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8448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88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88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004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845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85750" algn="l" rtl="0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8448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88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2419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921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1464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857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857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857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857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857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2419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921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1464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857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857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857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857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8575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77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 sz="1400" b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</a:t>
            </a:r>
            <a:fld id="{00000000-1234-1234-1234-123412341234}" type="slidenum">
              <a:rPr lang="en-US"/>
              <a:t>‹#›</a:t>
            </a:fld>
            <a:endParaRPr sz="1400" b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4"/>
          <p:cNvGrpSpPr/>
          <p:nvPr/>
        </p:nvGrpSpPr>
        <p:grpSpPr>
          <a:xfrm>
            <a:off x="0" y="2438400"/>
            <a:ext cx="9009062" cy="1052512"/>
            <a:chOff x="0" y="1536"/>
            <a:chExt cx="5675" cy="663"/>
          </a:xfrm>
        </p:grpSpPr>
        <p:grpSp>
          <p:nvGrpSpPr>
            <p:cNvPr id="60" name="Google Shape;60;p14"/>
            <p:cNvGrpSpPr/>
            <p:nvPr/>
          </p:nvGrpSpPr>
          <p:grpSpPr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61" name="Google Shape;61;p14"/>
              <p:cNvSpPr txBox="1"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4"/>
              <p:cNvSpPr txBox="1"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64" name="Google Shape;64;p14"/>
              <p:cNvSpPr txBox="1"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4"/>
              <p:cNvSpPr txBox="1"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" name="Google Shape;66;p14"/>
            <p:cNvSpPr txBox="1"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hlink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 txBox="1"/>
            <p:nvPr/>
          </p:nvSpPr>
          <p:spPr>
            <a:xfrm rot="10800000" flipH="1">
              <a:off x="199" y="2054"/>
              <a:ext cx="5476" cy="3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4"/>
          <p:cNvSpPr txBox="1"/>
          <p:nvPr/>
        </p:nvSpPr>
        <p:spPr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McGraw-Hill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©"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McGraw-Hill Companies, Inc., 2000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 descr="branding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87325" y="1219200"/>
            <a:ext cx="41560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Times"/>
              <a:buNone/>
            </a:pPr>
            <a:r>
              <a:rPr lang="en-US" sz="4800" b="1" i="1" u="none" strike="noStrike" cap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Chapter 17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600" y="762000"/>
            <a:ext cx="4470400" cy="57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28600" y="2286000"/>
            <a:ext cx="3962400" cy="378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Times"/>
              <a:buNone/>
            </a:pPr>
            <a:r>
              <a:rPr lang="en-US" sz="4800" b="1" i="1" u="none" strike="noStrike" cap="none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Connecting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Times"/>
              <a:buNone/>
            </a:pPr>
            <a:r>
              <a:rPr lang="en-US" sz="4800" b="1" i="1" u="none" strike="noStrike" cap="none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Devices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Times"/>
              <a:buNone/>
            </a:pPr>
            <a:r>
              <a:rPr lang="en-US" sz="4800" b="1" i="1" u="none" strike="noStrike" cap="none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And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Times"/>
              <a:buNone/>
            </a:pPr>
            <a:r>
              <a:rPr lang="en-US" sz="4800" b="1" i="1" u="none" strike="noStrike" cap="none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Virtual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Times"/>
              <a:buNone/>
            </a:pPr>
            <a:r>
              <a:rPr lang="en-US" sz="4800" b="1" i="1" u="none" strike="noStrike" cap="none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LANs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0" y="6604000"/>
            <a:ext cx="91440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51400" rIns="102825" bIns="5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The McGraw-Hill Companies, Inc. Permission required for reproduction or display.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sp>
        <p:nvSpPr>
          <p:cNvPr id="203" name="Google Shape;203;p25"/>
          <p:cNvSpPr txBox="1"/>
          <p:nvPr/>
        </p:nvSpPr>
        <p:spPr>
          <a:xfrm>
            <a:off x="1524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17.4: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Learning switch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" y="4073525"/>
            <a:ext cx="7862887" cy="20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400" y="1322387"/>
            <a:ext cx="1873250" cy="46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9000" y="1103312"/>
            <a:ext cx="1898650" cy="70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0" y="984250"/>
            <a:ext cx="18986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11350" y="2263775"/>
            <a:ext cx="1898650" cy="10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14837" y="2057400"/>
            <a:ext cx="1898650" cy="1306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5"/>
          <p:cNvGrpSpPr/>
          <p:nvPr/>
        </p:nvGrpSpPr>
        <p:grpSpPr>
          <a:xfrm>
            <a:off x="995362" y="762000"/>
            <a:ext cx="6853237" cy="3124200"/>
            <a:chOff x="996025" y="762000"/>
            <a:chExt cx="6852575" cy="3124200"/>
          </a:xfrm>
        </p:grpSpPr>
        <p:pic>
          <p:nvPicPr>
            <p:cNvPr id="211" name="Google Shape;211;p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66721" y="3615280"/>
              <a:ext cx="2633898" cy="270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96025" y="762000"/>
              <a:ext cx="6852575" cy="278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1143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17.5: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Loop problem in a learning switch (Part a)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635125"/>
            <a:ext cx="5676900" cy="46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1825" y="914400"/>
            <a:ext cx="4768850" cy="33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1143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17.5: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Loop problem in a learning switch (Part b)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711325"/>
            <a:ext cx="5676900" cy="46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0450" y="990600"/>
            <a:ext cx="4368800" cy="33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1143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17.5: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Loop problem in a learning switch (Part c)</a:t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711325"/>
            <a:ext cx="5676900" cy="46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9450" y="1033462"/>
            <a:ext cx="4368800" cy="33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1143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17.5: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Loop problem in a learning switch (part d)</a:t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473200"/>
            <a:ext cx="5676900" cy="52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1850" y="858837"/>
            <a:ext cx="4368800" cy="33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1143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17.6: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 system of connected LANs and its graph (Part a)</a:t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851025"/>
            <a:ext cx="8307387" cy="34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1143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17.6: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 system of connected LANs and its graph (Part b)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2057400"/>
            <a:ext cx="7951787" cy="32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00664" y="897147"/>
            <a:ext cx="2642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1=goes to LAN side</a:t>
            </a:r>
          </a:p>
          <a:p>
            <a:r>
              <a:rPr lang="en-US" sz="2000" dirty="0" smtClean="0"/>
              <a:t>0=goes to switch side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114300" y="-17462"/>
            <a:ext cx="8153400" cy="701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17.7: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Finding the shortest path and the spanning tree for a</a:t>
            </a:r>
            <a:b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         switch.</a:t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25" y="2060575"/>
            <a:ext cx="7991475" cy="32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114300" y="-17462"/>
            <a:ext cx="8153400" cy="701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17.8: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Forwarding and blocking ports after using spanning </a:t>
            </a:r>
            <a:b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         tree algorithm</a:t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512" y="1524000"/>
            <a:ext cx="8307387" cy="42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/>
          </a:p>
        </p:txBody>
      </p:sp>
      <p:sp>
        <p:nvSpPr>
          <p:cNvPr id="287" name="Google Shape;287;p34"/>
          <p:cNvSpPr txBox="1"/>
          <p:nvPr/>
        </p:nvSpPr>
        <p:spPr>
          <a:xfrm>
            <a:off x="366712" y="10795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749300" y="10795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490537" y="53022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860425" y="53022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76200" y="45720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711200" y="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442912" y="533400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1106487" y="0"/>
            <a:ext cx="32575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Times New Roman"/>
              <a:buNone/>
            </a:pPr>
            <a:r>
              <a:rPr lang="en-US" sz="3600" b="1" i="1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17.17.3  Routers</a:t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381000" y="1293812"/>
            <a:ext cx="7924800" cy="26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1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discuss routers in Part IV of the book when we discuss the network layer. In this section, we mention routers to compare them with a two-layer switch and a hub. </a:t>
            </a:r>
            <a:r>
              <a:rPr lang="en-US" sz="2800" b="1" i="1" u="none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router is a three-layer device; it operates in the physical, data-link, and network layers.</a:t>
            </a:r>
            <a:endParaRPr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366712" y="10795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749300" y="10795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90537" y="53022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60425" y="53022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6200" y="45720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711200" y="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42912" y="533400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066800" y="-76200"/>
            <a:ext cx="444182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lang="en-US" sz="3600" b="1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Chapter 17: Outline</a:t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381000" y="1562100"/>
            <a:ext cx="8458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Times"/>
              <a:buNone/>
            </a:pPr>
            <a:r>
              <a:rPr lang="en-US" sz="3200" b="1" i="1" u="none">
                <a:solidFill>
                  <a:srgbClr val="C00000"/>
                </a:solidFill>
                <a:latin typeface="Times"/>
                <a:ea typeface="Times"/>
                <a:cs typeface="Times"/>
                <a:sym typeface="Times"/>
              </a:rPr>
              <a:t>17.1  </a:t>
            </a:r>
            <a:r>
              <a:rPr lang="en-US" sz="3200" b="1" i="1" u="none">
                <a:solidFill>
                  <a:srgbClr val="0000CC"/>
                </a:solidFill>
                <a:latin typeface="Times"/>
                <a:ea typeface="Times"/>
                <a:cs typeface="Times"/>
                <a:sym typeface="Times"/>
              </a:rPr>
              <a:t>CONNECTING DEVICES</a:t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381000" y="2552700"/>
            <a:ext cx="84582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Times"/>
              <a:buNone/>
            </a:pPr>
            <a:r>
              <a:rPr lang="en-US" sz="3200" b="1" i="1" u="none">
                <a:solidFill>
                  <a:srgbClr val="C00000"/>
                </a:solidFill>
                <a:latin typeface="Times"/>
                <a:ea typeface="Times"/>
                <a:cs typeface="Times"/>
                <a:sym typeface="Times"/>
              </a:rPr>
              <a:t>17.2  </a:t>
            </a:r>
            <a:r>
              <a:rPr lang="en-US" sz="3200" b="1" i="1" u="none">
                <a:solidFill>
                  <a:srgbClr val="0000CC"/>
                </a:solidFill>
                <a:latin typeface="Times"/>
                <a:ea typeface="Times"/>
                <a:cs typeface="Times"/>
                <a:sym typeface="Times"/>
              </a:rPr>
              <a:t>VIRTUAL LANS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/>
          </a:p>
        </p:txBody>
      </p:sp>
      <p:sp>
        <p:nvSpPr>
          <p:cNvPr id="302" name="Google Shape;302;p35"/>
          <p:cNvSpPr txBox="1"/>
          <p:nvPr/>
        </p:nvSpPr>
        <p:spPr>
          <a:xfrm>
            <a:off x="1524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17.9: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Routing example</a:t>
            </a:r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24000"/>
            <a:ext cx="7594600" cy="397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  <p:sp>
        <p:nvSpPr>
          <p:cNvPr id="310" name="Google Shape;310;p36"/>
          <p:cNvSpPr txBox="1"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228600" y="406400"/>
            <a:ext cx="429577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17-2   VIRTUAL LANS</a:t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8229600" y="6487065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482600" y="1587500"/>
            <a:ext cx="81534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</a:pPr>
            <a:r>
              <a:rPr lang="en-US" sz="3200" b="1" i="1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 station is considered part of a LAN if it physically belongs to that LAN. The criterion of membership is geographic. What happens if </a:t>
            </a:r>
            <a:r>
              <a:rPr lang="en-US" sz="3200" b="1" i="1" u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rPr>
              <a:t>we need a virtual connection between two stations belonging to two different physical LANs? We can roughly define a virtual local area network (VLAN) as a local area network configured by software, not by physical wiring.</a:t>
            </a:r>
            <a:endParaRPr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/>
          </a:p>
        </p:txBody>
      </p:sp>
      <p:sp>
        <p:nvSpPr>
          <p:cNvPr id="320" name="Google Shape;320;p37"/>
          <p:cNvSpPr txBox="1"/>
          <p:nvPr/>
        </p:nvSpPr>
        <p:spPr>
          <a:xfrm>
            <a:off x="1524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17.10: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 switch connecting three LANs</a:t>
            </a:r>
            <a:endParaRPr/>
          </a:p>
        </p:txBody>
      </p:sp>
      <p:pic>
        <p:nvPicPr>
          <p:cNvPr id="321" name="Google Shape;32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812" y="2133600"/>
            <a:ext cx="8355012" cy="30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/>
          </a:p>
        </p:txBody>
      </p:sp>
      <p:sp>
        <p:nvSpPr>
          <p:cNvPr id="328" name="Google Shape;328;p38"/>
          <p:cNvSpPr txBox="1"/>
          <p:nvPr/>
        </p:nvSpPr>
        <p:spPr>
          <a:xfrm>
            <a:off x="1524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17.11: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 switch using VLAN software</a:t>
            </a:r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987" y="2057400"/>
            <a:ext cx="8431212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/>
          </a:p>
        </p:txBody>
      </p:sp>
      <p:sp>
        <p:nvSpPr>
          <p:cNvPr id="336" name="Google Shape;336;p39"/>
          <p:cNvSpPr txBox="1"/>
          <p:nvPr/>
        </p:nvSpPr>
        <p:spPr>
          <a:xfrm>
            <a:off x="1524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17.12: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Two switches in a backbone using VLAN software</a:t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676400"/>
            <a:ext cx="8504237" cy="405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/>
          </a:p>
        </p:txBody>
      </p:sp>
      <p:sp>
        <p:nvSpPr>
          <p:cNvPr id="344" name="Google Shape;344;p40"/>
          <p:cNvSpPr txBox="1"/>
          <p:nvPr/>
        </p:nvSpPr>
        <p:spPr>
          <a:xfrm>
            <a:off x="366712" y="10795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749300" y="10795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490537" y="53022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860425" y="53022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76200" y="45720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711200" y="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0"/>
          <p:cNvSpPr txBox="1"/>
          <p:nvPr/>
        </p:nvSpPr>
        <p:spPr>
          <a:xfrm>
            <a:off x="442912" y="533400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1106487" y="0"/>
            <a:ext cx="40322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Times New Roman"/>
              <a:buNone/>
            </a:pPr>
            <a:r>
              <a:rPr lang="en-US" sz="3600" b="1" i="1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17.2.1   Membership</a:t>
            </a:r>
            <a:endParaRPr/>
          </a:p>
        </p:txBody>
      </p:sp>
      <p:sp>
        <p:nvSpPr>
          <p:cNvPr id="352" name="Google Shape;352;p40"/>
          <p:cNvSpPr txBox="1"/>
          <p:nvPr/>
        </p:nvSpPr>
        <p:spPr>
          <a:xfrm>
            <a:off x="381000" y="1293812"/>
            <a:ext cx="7924800" cy="2227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1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characteristic can be used to group stations in a VLAN? Vendors use different characteristics such as interface numbers, port numbers, MAC addresses, IP addresses, IP multicast addresses, or a combination of two or more of these.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/>
          </a:p>
        </p:txBody>
      </p:sp>
      <p:sp>
        <p:nvSpPr>
          <p:cNvPr id="359" name="Google Shape;359;p41"/>
          <p:cNvSpPr txBox="1"/>
          <p:nvPr/>
        </p:nvSpPr>
        <p:spPr>
          <a:xfrm>
            <a:off x="366712" y="10795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1"/>
          <p:cNvSpPr txBox="1"/>
          <p:nvPr/>
        </p:nvSpPr>
        <p:spPr>
          <a:xfrm>
            <a:off x="749300" y="10795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490537" y="53022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860425" y="53022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1"/>
          <p:cNvSpPr txBox="1"/>
          <p:nvPr/>
        </p:nvSpPr>
        <p:spPr>
          <a:xfrm>
            <a:off x="76200" y="45720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711200" y="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442912" y="533400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1106487" y="0"/>
            <a:ext cx="42481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Times New Roman"/>
              <a:buNone/>
            </a:pPr>
            <a:r>
              <a:rPr lang="en-US" sz="3600" b="1" i="1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17.2.2  Configuration</a:t>
            </a:r>
            <a:endParaRPr/>
          </a:p>
        </p:txBody>
      </p:sp>
      <p:sp>
        <p:nvSpPr>
          <p:cNvPr id="367" name="Google Shape;367;p41"/>
          <p:cNvSpPr txBox="1"/>
          <p:nvPr/>
        </p:nvSpPr>
        <p:spPr>
          <a:xfrm>
            <a:off x="381000" y="1293812"/>
            <a:ext cx="7924800" cy="1373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1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are the stations grouped into different VLANs? Stations are configured in one of </a:t>
            </a:r>
            <a:r>
              <a:rPr lang="en-US" sz="2800" b="1" i="1" u="none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ways: manually, semi-automatically, and automatically.</a:t>
            </a:r>
            <a:endParaRPr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/>
          </a:p>
        </p:txBody>
      </p:sp>
      <p:sp>
        <p:nvSpPr>
          <p:cNvPr id="374" name="Google Shape;374;p42"/>
          <p:cNvSpPr txBox="1"/>
          <p:nvPr/>
        </p:nvSpPr>
        <p:spPr>
          <a:xfrm>
            <a:off x="366712" y="10795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749300" y="10795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490537" y="53022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860425" y="53022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76200" y="45720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711200" y="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442912" y="533400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1106487" y="0"/>
            <a:ext cx="80073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Times New Roman"/>
              <a:buNone/>
            </a:pPr>
            <a:r>
              <a:rPr lang="en-US" sz="3600" b="1" i="1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17.2.3  Communication between Switches</a:t>
            </a:r>
            <a:endParaRPr/>
          </a:p>
        </p:txBody>
      </p:sp>
      <p:sp>
        <p:nvSpPr>
          <p:cNvPr id="382" name="Google Shape;382;p42"/>
          <p:cNvSpPr txBox="1"/>
          <p:nvPr/>
        </p:nvSpPr>
        <p:spPr>
          <a:xfrm>
            <a:off x="490537" y="1293812"/>
            <a:ext cx="7924800" cy="39354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1" i="1" u="none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multi-switched backbone, each switch must know not only which station belongs to which VLAN, but also the membership of stations connected to other switches. </a:t>
            </a:r>
            <a:r>
              <a:rPr lang="en-US" sz="2800" b="1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in Figure 17.12, switch A must know the membership status of stations connected to switch B, and switch B must know the same about switch A. </a:t>
            </a:r>
            <a:r>
              <a:rPr lang="en-US" sz="2800" b="1" i="1" u="none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methods have been devised for this purpose: table maintenance, frame tagging, and time-division multiplexing.</a:t>
            </a:r>
            <a:endParaRPr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/>
          </a:p>
        </p:txBody>
      </p:sp>
      <p:sp>
        <p:nvSpPr>
          <p:cNvPr id="389" name="Google Shape;389;p43"/>
          <p:cNvSpPr txBox="1"/>
          <p:nvPr/>
        </p:nvSpPr>
        <p:spPr>
          <a:xfrm>
            <a:off x="366712" y="10795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749300" y="10795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3"/>
          <p:cNvSpPr txBox="1"/>
          <p:nvPr/>
        </p:nvSpPr>
        <p:spPr>
          <a:xfrm>
            <a:off x="490537" y="53022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860425" y="53022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76200" y="45720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711200" y="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3"/>
          <p:cNvSpPr txBox="1"/>
          <p:nvPr/>
        </p:nvSpPr>
        <p:spPr>
          <a:xfrm>
            <a:off x="442912" y="533400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1106487" y="0"/>
            <a:ext cx="61277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Times New Roman"/>
              <a:buNone/>
            </a:pPr>
            <a:r>
              <a:rPr lang="en-US" sz="3600" b="1" i="1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17.2.4  Fourth Generation (4G)</a:t>
            </a:r>
            <a:endParaRPr/>
          </a:p>
        </p:txBody>
      </p:sp>
      <p:sp>
        <p:nvSpPr>
          <p:cNvPr id="397" name="Google Shape;397;p43"/>
          <p:cNvSpPr txBox="1"/>
          <p:nvPr/>
        </p:nvSpPr>
        <p:spPr>
          <a:xfrm>
            <a:off x="381000" y="1293812"/>
            <a:ext cx="7924800" cy="18002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1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fourth generation of cellular telephony is expected to be a complete evolution in wireless communications. Some of the objectives defined by the 4G working group are discussed in this section.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366712" y="10795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749300" y="10795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90537" y="53022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860425" y="53022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76200" y="45720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711200" y="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42912" y="533400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066800" y="-76200"/>
            <a:ext cx="492918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lang="en-US" sz="3600" b="1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Chapter 17: Objective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228600" y="1371600"/>
            <a:ext cx="86868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Noto Sans Symbols"/>
              <a:buChar char="❑"/>
            </a:pPr>
            <a:r>
              <a:rPr lang="en-US" sz="2400" b="1" i="1" u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first section discusses connecting devices. It first describes hubs and their features. The section then discusses link-layer switches (or simply switches, as they are called), and shows how they can create loops if they connect LANs with broadcast domains.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228600" y="3581400"/>
            <a:ext cx="86868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Noto Sans Symbols"/>
              <a:buChar char="❑"/>
            </a:pPr>
            <a:r>
              <a:rPr lang="en-US" sz="2400" b="1" i="1" u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second section discusses virtual LANs or VLANs. The section first shows how membership in a VLAN can be defined. The section then discusses the VLAN configuration. It next shows how switches can communicate in a VLAN. Finally, the section mentions the advantages of a VLAN..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28600" y="406400"/>
            <a:ext cx="6103937" cy="107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17-1   CONNECTING  DEVICES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8229600" y="6400800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381000" y="1765300"/>
            <a:ext cx="81534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</a:pPr>
            <a:r>
              <a:rPr lang="en-US" sz="3200" b="1" i="1" u="none" dirty="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rPr>
              <a:t>Hosts and networks do not normally operate in isolation. We use connecting devices to connect hosts together to make a network or to connect networks together to make an internet. </a:t>
            </a:r>
            <a:r>
              <a:rPr lang="en-US" sz="3200" b="1" i="1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Connecting devices can operate in different layers of the Internet model. We discuss three kinds of connecting devices: hubs, link-layer switches, and routers.  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570008" y="6193766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Hub is replacement of repeater</a:t>
            </a:r>
            <a:endParaRPr lang="en-IN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1143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17.1: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Three  categories of connecting devices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590800"/>
            <a:ext cx="15557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0050" y="2590800"/>
            <a:ext cx="15557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4137" y="3595687"/>
            <a:ext cx="3667125" cy="142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366712" y="10795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749300" y="10795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490537" y="53022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860425" y="53022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6200" y="45720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711200" y="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42912" y="533400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1106487" y="0"/>
            <a:ext cx="28003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Times New Roman"/>
              <a:buNone/>
            </a:pPr>
            <a:r>
              <a:rPr lang="en-US" sz="3600" b="1" i="1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17.17.1  Hubs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381000" y="1293812"/>
            <a:ext cx="7924800" cy="31083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1" i="1" u="none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hub is a device that operates only in the physical layer. Signals that carry information within a network can travel a fixed distance before attenuation endangers the integrity of the data. </a:t>
            </a:r>
            <a:r>
              <a:rPr lang="en-US" sz="2800" b="1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repeater receives a signal and, before it becomes too weak or corrupted, regenerates and retimes the original bit pattern.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1143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17.2: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Hub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1549400"/>
            <a:ext cx="7778750" cy="259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362" y="1752600"/>
            <a:ext cx="3119437" cy="8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7837" y="2209800"/>
            <a:ext cx="1279525" cy="12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05312" y="2209800"/>
            <a:ext cx="1463675" cy="12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24425" y="2209800"/>
            <a:ext cx="2847975" cy="90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1612" y="2541587"/>
            <a:ext cx="412750" cy="24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14662" y="3495675"/>
            <a:ext cx="1071562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67250" y="3495675"/>
            <a:ext cx="9398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29400" y="2995612"/>
            <a:ext cx="941387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822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366712" y="10795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749300" y="10795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490537" y="53022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860425" y="53022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76200" y="45720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711200" y="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442912" y="533400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1106487" y="0"/>
            <a:ext cx="56832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Times New Roman"/>
              <a:buNone/>
            </a:pPr>
            <a:r>
              <a:rPr lang="en-US" sz="3600" b="1" i="1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17.17.2  Link-Layer Switches</a:t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381000" y="1293812"/>
            <a:ext cx="7924800" cy="2678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1" i="1" u="none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link-layer switch (or switch) operates in both the physical and the data-link layers. As a physical-layer device, it regenerates the signal it receives. As a link-layer device, the link-layer switch can check the MAC addresses (source and destination) contained</a:t>
            </a:r>
            <a:endParaRPr dirty="0">
              <a:solidFill>
                <a:srgbClr val="00B0F0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1" i="1" u="none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frame.</a:t>
            </a:r>
            <a:endParaRPr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/>
        </p:nvSpPr>
        <p:spPr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fld id="{00000000-1234-1234-1234-123412341234}" type="slidenum">
              <a:rPr lang="en-US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152400" y="133350"/>
            <a:ext cx="815340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None/>
            </a:pPr>
            <a:r>
              <a:rPr lang="en-US" sz="2000" b="1" i="1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Figure 17.3:  </a:t>
            </a:r>
            <a:r>
              <a:rPr lang="en-US" sz="2000" b="1" i="1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Link-Layer Switch</a:t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1246187"/>
            <a:ext cx="2324100" cy="167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500" y="3257550"/>
            <a:ext cx="7480300" cy="218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3536950"/>
            <a:ext cx="2428875" cy="10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95600" y="3962400"/>
            <a:ext cx="1282700" cy="661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822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default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E4A8"/>
      </a:accent4>
      <a:accent5>
        <a:srgbClr val="FFCF01"/>
      </a:accent5>
      <a:accent6>
        <a:srgbClr val="FFFFFF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886</Words>
  <Application>Microsoft Office PowerPoint</Application>
  <PresentationFormat>On-screen Show (4:3)</PresentationFormat>
  <Paragraphs>104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Noto Sans Symbols</vt:lpstr>
      <vt:lpstr>Times New Roman</vt:lpstr>
      <vt:lpstr>Arial</vt:lpstr>
      <vt:lpstr>Times</vt:lpstr>
      <vt:lpstr>Tahoma</vt:lpstr>
      <vt:lpstr>Blends</vt:lpstr>
      <vt:lpstr>Blends</vt:lpstr>
      <vt:lpstr>Blends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sumit kumar</cp:lastModifiedBy>
  <cp:revision>1</cp:revision>
  <dcterms:modified xsi:type="dcterms:W3CDTF">2024-05-25T13:01:48Z</dcterms:modified>
</cp:coreProperties>
</file>